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EB Garamond"/>
      <p:regular r:id="rId15"/>
      <p:bold r:id="rId16"/>
      <p:italic r:id="rId17"/>
      <p:boldItalic r:id="rId18"/>
    </p:embeddedFont>
    <p:embeddedFont>
      <p:font typeface="Old Standard TT"/>
      <p:regular r:id="rId19"/>
      <p:bold r:id="rId20"/>
      <p:italic r:id="rId21"/>
    </p:embeddedFont>
    <p:embeddedFont>
      <p:font typeface="Comfortaa"/>
      <p:regular r:id="rId22"/>
      <p:bold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OldStandardTT-bold.fntdata"/><Relationship Id="rId11" Type="http://schemas.openxmlformats.org/officeDocument/2006/relationships/slide" Target="slides/slide6.xml"/><Relationship Id="rId22" Type="http://schemas.openxmlformats.org/officeDocument/2006/relationships/font" Target="fonts/Comfortaa-regular.fntdata"/><Relationship Id="rId10" Type="http://schemas.openxmlformats.org/officeDocument/2006/relationships/slide" Target="slides/slide5.xml"/><Relationship Id="rId21" Type="http://schemas.openxmlformats.org/officeDocument/2006/relationships/font" Target="fonts/OldStandardTT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23" Type="http://schemas.openxmlformats.org/officeDocument/2006/relationships/font" Target="fonts/Comforta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EBGaramond-regular.fntdata"/><Relationship Id="rId14" Type="http://schemas.openxmlformats.org/officeDocument/2006/relationships/slide" Target="slides/slide9.xml"/><Relationship Id="rId17" Type="http://schemas.openxmlformats.org/officeDocument/2006/relationships/font" Target="fonts/EBGaramond-italic.fntdata"/><Relationship Id="rId16" Type="http://schemas.openxmlformats.org/officeDocument/2006/relationships/font" Target="fonts/EBGaramond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OldStandardTT-regular.fntdata"/><Relationship Id="rId6" Type="http://schemas.openxmlformats.org/officeDocument/2006/relationships/slide" Target="slides/slide1.xml"/><Relationship Id="rId18" Type="http://schemas.openxmlformats.org/officeDocument/2006/relationships/font" Target="fonts/EBGaramon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SARA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1277f941109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1277f941109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JÚLIA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28fe14307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28fe14307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JÚLIA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28fe14307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28fe14307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SARA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8fe14307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8fe14307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JÚLIA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28fe14307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28fe14307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JÚLIA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2cf04abc3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2cf04abc3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SARA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2e2353702b_6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12e2353702b_6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2da71bb40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12da71bb40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/>
              <a:t>SARA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5.gif"/><Relationship Id="rId4" Type="http://schemas.openxmlformats.org/officeDocument/2006/relationships/image" Target="../media/image1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Relationship Id="rId4" Type="http://schemas.openxmlformats.org/officeDocument/2006/relationships/image" Target="../media/image1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jpg"/><Relationship Id="rId4" Type="http://schemas.openxmlformats.org/officeDocument/2006/relationships/image" Target="../media/image1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Relationship Id="rId4" Type="http://schemas.openxmlformats.org/officeDocument/2006/relationships/image" Target="../media/image1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hyperlink" Target="https://www.youtube.com/watch?v=4vOO6FnND9w" TargetMode="External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Relationship Id="rId4" Type="http://schemas.openxmlformats.org/officeDocument/2006/relationships/image" Target="../media/image8.jpg"/><Relationship Id="rId5" Type="http://schemas.openxmlformats.org/officeDocument/2006/relationships/image" Target="../media/image11.jpg"/><Relationship Id="rId6" Type="http://schemas.openxmlformats.org/officeDocument/2006/relationships/image" Target="../media/image1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259200" y="-119950"/>
            <a:ext cx="8625600" cy="2482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     </a:t>
            </a:r>
            <a:r>
              <a:rPr lang="ca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      </a:t>
            </a:r>
            <a:r>
              <a:rPr lang="ca" u="sng">
                <a:solidFill>
                  <a:schemeClr val="lt1"/>
                </a:solidFill>
                <a:latin typeface="EB Garamond"/>
                <a:ea typeface="EB Garamond"/>
                <a:cs typeface="EB Garamond"/>
                <a:sym typeface="EB Garamond"/>
              </a:rPr>
              <a:t>UNA DE ZOMBIS</a:t>
            </a:r>
            <a:endParaRPr u="sng">
              <a:solidFill>
                <a:schemeClr val="lt1"/>
              </a:solidFill>
              <a:latin typeface="EB Garamond"/>
              <a:ea typeface="EB Garamond"/>
              <a:cs typeface="EB Garamond"/>
              <a:sym typeface="EB Garamond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548950" y="4608600"/>
            <a:ext cx="4046100" cy="5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a">
                <a:solidFill>
                  <a:schemeClr val="lt1"/>
                </a:solidFill>
              </a:rPr>
              <a:t>Sara Andrés i Júlia Serna</a:t>
            </a:r>
            <a:endParaRPr>
              <a:solidFill>
                <a:schemeClr val="lt1"/>
              </a:solidFill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55625" y="2613888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fade thruBlk="1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5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u="sng">
                <a:latin typeface="Comfortaa"/>
                <a:ea typeface="Comfortaa"/>
                <a:cs typeface="Comfortaa"/>
                <a:sym typeface="Comfortaa"/>
              </a:rPr>
              <a:t>ÍNDEX</a:t>
            </a:r>
            <a:endParaRPr b="1" u="sng"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3875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-CITA DEL LLIBRE.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-ARGUMENT.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-RESSENYA.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-TREBALL CREATIU.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/>
              <a:t>CITA:</a:t>
            </a:r>
            <a:endParaRPr u="sng"/>
          </a:p>
        </p:txBody>
      </p:sp>
      <p:sp>
        <p:nvSpPr>
          <p:cNvPr id="68" name="Google Shape;68;p15"/>
          <p:cNvSpPr txBox="1"/>
          <p:nvPr>
            <p:ph idx="1" type="body"/>
          </p:nvPr>
        </p:nvSpPr>
        <p:spPr>
          <a:xfrm>
            <a:off x="0" y="1017725"/>
            <a:ext cx="9144000" cy="82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2500" lnSpcReduction="20000"/>
          </a:bodyPr>
          <a:lstStyle/>
          <a:p>
            <a:pPr indent="0" lvl="0" marL="0" rtl="0" algn="just">
              <a:spcBef>
                <a:spcPts val="0"/>
              </a:spcBef>
              <a:spcAft>
                <a:spcPts val="1200"/>
              </a:spcAft>
              <a:buNone/>
            </a:pPr>
            <a:r>
              <a:rPr b="1" lang="ca" sz="225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MARTÍN I PINILLOS, Patricia, </a:t>
            </a:r>
            <a:r>
              <a:rPr b="1" i="1" lang="ca" sz="225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Una de zombis, </a:t>
            </a:r>
            <a:r>
              <a:rPr b="1" lang="ca" sz="225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Barcelona, </a:t>
            </a:r>
            <a:r>
              <a:rPr b="1" lang="ca" sz="225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desembre </a:t>
            </a:r>
            <a:r>
              <a:rPr b="1" lang="ca" sz="2252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2012, Estrella polar, Grup Editorial 62.</a:t>
            </a:r>
            <a:endParaRPr b="1" sz="2252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07950" y="1846650"/>
            <a:ext cx="1977475" cy="3115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/>
              <a:t>ARGUMENT:</a:t>
            </a:r>
            <a:endParaRPr u="sng"/>
          </a:p>
        </p:txBody>
      </p:sp>
      <p:sp>
        <p:nvSpPr>
          <p:cNvPr id="75" name="Google Shape;75;p16"/>
          <p:cNvSpPr txBox="1"/>
          <p:nvPr>
            <p:ph idx="1" type="body"/>
          </p:nvPr>
        </p:nvSpPr>
        <p:spPr>
          <a:xfrm>
            <a:off x="311700" y="1017725"/>
            <a:ext cx="5023800" cy="3416400"/>
          </a:xfrm>
          <a:prstGeom prst="rect">
            <a:avLst/>
          </a:prstGeom>
          <a:noFill/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a" sz="1900">
                <a:solidFill>
                  <a:srgbClr val="000000"/>
                </a:solidFill>
              </a:rPr>
              <a:t>Els protagonistes són dos germans que vivien a Barcelona. Una tarda van sentir una explosió i es van adonar que </a:t>
            </a:r>
            <a:r>
              <a:rPr b="1" lang="ca" sz="1900">
                <a:solidFill>
                  <a:schemeClr val="dk1"/>
                </a:solidFill>
              </a:rPr>
              <a:t> hi havia </a:t>
            </a:r>
            <a:r>
              <a:rPr b="1" lang="ca" sz="1900">
                <a:solidFill>
                  <a:srgbClr val="000000"/>
                </a:solidFill>
              </a:rPr>
              <a:t>zombis per tot arreu. Van decidir </a:t>
            </a:r>
            <a:r>
              <a:rPr b="1" lang="ca" sz="1900">
                <a:solidFill>
                  <a:schemeClr val="dk1"/>
                </a:solidFill>
              </a:rPr>
              <a:t>quedar-se </a:t>
            </a:r>
            <a:r>
              <a:rPr b="1" lang="ca" sz="1900">
                <a:solidFill>
                  <a:srgbClr val="000000"/>
                </a:solidFill>
              </a:rPr>
              <a:t>a casa però amb els pas del temps es van quedar sense menjar. </a:t>
            </a:r>
            <a:r>
              <a:rPr b="1" lang="ca" sz="1900">
                <a:solidFill>
                  <a:schemeClr val="dk1"/>
                </a:solidFill>
              </a:rPr>
              <a:t>Dies  després </a:t>
            </a:r>
            <a:r>
              <a:rPr b="1" lang="ca" sz="1900">
                <a:solidFill>
                  <a:srgbClr val="000000"/>
                </a:solidFill>
              </a:rPr>
              <a:t>d’estar </a:t>
            </a:r>
            <a:r>
              <a:rPr b="1" lang="ca" sz="1900">
                <a:solidFill>
                  <a:schemeClr val="dk1"/>
                </a:solidFill>
              </a:rPr>
              <a:t>a</a:t>
            </a:r>
            <a:r>
              <a:rPr b="1" lang="ca" sz="1900">
                <a:solidFill>
                  <a:srgbClr val="000000"/>
                </a:solidFill>
              </a:rPr>
              <a:t> casa tancats,van decidir sortir al carrer per buscar refugi, menjar i supervivents. Pel camí van trobar cada cop més persones,però el problema </a:t>
            </a:r>
            <a:r>
              <a:rPr b="1" lang="ca" sz="1900">
                <a:solidFill>
                  <a:schemeClr val="dk1"/>
                </a:solidFill>
              </a:rPr>
              <a:t>era </a:t>
            </a:r>
            <a:r>
              <a:rPr b="1" lang="ca" sz="1900">
                <a:solidFill>
                  <a:srgbClr val="000000"/>
                </a:solidFill>
              </a:rPr>
              <a:t>que tots eren nens petits.</a:t>
            </a:r>
            <a:r>
              <a:rPr b="1" lang="ca" sz="1900">
                <a:solidFill>
                  <a:srgbClr val="FF0000"/>
                </a:solidFill>
                <a:highlight>
                  <a:srgbClr val="EAD1DC"/>
                </a:highlight>
              </a:rPr>
              <a:t> </a:t>
            </a:r>
            <a:endParaRPr b="1" sz="3200">
              <a:solidFill>
                <a:srgbClr val="FF0000"/>
              </a:solidFill>
              <a:highlight>
                <a:srgbClr val="EAD1DC"/>
              </a:highlight>
            </a:endParaRPr>
          </a:p>
        </p:txBody>
      </p:sp>
      <p:pic>
        <p:nvPicPr>
          <p:cNvPr id="76" name="Google Shape;76;p16"/>
          <p:cNvPicPr preferRelativeResize="0"/>
          <p:nvPr/>
        </p:nvPicPr>
        <p:blipFill rotWithShape="1">
          <a:blip r:embed="rId4">
            <a:alphaModFix/>
          </a:blip>
          <a:srcRect b="-10862" l="-23660" r="14775" t="-3240"/>
          <a:stretch/>
        </p:blipFill>
        <p:spPr>
          <a:xfrm>
            <a:off x="3342150" y="1196200"/>
            <a:ext cx="5659426" cy="3337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/>
              <a:t>RESSENYA:</a:t>
            </a:r>
            <a:endParaRPr u="sng"/>
          </a:p>
        </p:txBody>
      </p:sp>
      <p:sp>
        <p:nvSpPr>
          <p:cNvPr id="82" name="Google Shape;82;p17"/>
          <p:cNvSpPr txBox="1"/>
          <p:nvPr>
            <p:ph idx="1" type="body"/>
          </p:nvPr>
        </p:nvSpPr>
        <p:spPr>
          <a:xfrm>
            <a:off x="251175" y="1097275"/>
            <a:ext cx="8520600" cy="34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688"/>
              <a:buNone/>
            </a:pPr>
            <a:r>
              <a:rPr b="1" i="1" lang="ca" sz="1764">
                <a:solidFill>
                  <a:schemeClr val="dk1"/>
                </a:solidFill>
              </a:rPr>
              <a:t>Una de zombis</a:t>
            </a:r>
            <a:r>
              <a:rPr b="1" i="1" lang="ca" sz="1764"/>
              <a:t> </a:t>
            </a:r>
            <a:r>
              <a:rPr b="1" lang="ca" sz="1764">
                <a:solidFill>
                  <a:schemeClr val="dk1"/>
                </a:solidFill>
              </a:rPr>
              <a:t>ens ha semblat una novel·la molt fàcil de seguir i propera al lector, ja que l’autora ha utilitzat un vocabulari col·loquial i això,per a nosaltres,fa que ens puguem submergir més en la història.El que més ens ha agradat ha sigut que els personatges siguin nois i noies i que no</a:t>
            </a:r>
            <a:r>
              <a:rPr b="1" lang="ca" sz="1764">
                <a:solidFill>
                  <a:srgbClr val="FF0000"/>
                </a:solidFill>
              </a:rPr>
              <a:t> </a:t>
            </a:r>
            <a:r>
              <a:rPr b="1" lang="ca" sz="1764">
                <a:solidFill>
                  <a:schemeClr val="dk1"/>
                </a:solidFill>
              </a:rPr>
              <a:t>hi aparegui cap adult fins al final,j</a:t>
            </a:r>
            <a:r>
              <a:rPr b="1" lang="ca" sz="1733">
                <a:solidFill>
                  <a:schemeClr val="dk1"/>
                </a:solidFill>
              </a:rPr>
              <a:t>a que en totes les històries d'aquest tipus els protagonistes solen ser adults, policies...</a:t>
            </a:r>
            <a:endParaRPr b="1" sz="1733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b="1" lang="ca" sz="1764">
                <a:solidFill>
                  <a:schemeClr val="dk1"/>
                </a:solidFill>
              </a:rPr>
              <a:t>Un aspecte que no ens ha acabat de convèncer ha sigut </a:t>
            </a:r>
            <a:r>
              <a:rPr b="1" lang="ca" sz="1733">
                <a:solidFill>
                  <a:schemeClr val="dk1"/>
                </a:solidFill>
              </a:rPr>
              <a:t>el final tan sobtat ,ja que arriben uns adults del no-res i se'n van amb ells a un campament</a:t>
            </a:r>
            <a:r>
              <a:rPr b="1" lang="ca" sz="1764">
                <a:solidFill>
                  <a:schemeClr val="dk1"/>
                </a:solidFill>
              </a:rPr>
              <a:t>.Pensem que es podria haver </a:t>
            </a:r>
            <a:r>
              <a:rPr b="1" lang="ca" sz="1764">
                <a:solidFill>
                  <a:schemeClr val="dk1"/>
                </a:solidFill>
              </a:rPr>
              <a:t>inclòs</a:t>
            </a:r>
            <a:r>
              <a:rPr b="1" lang="ca" sz="1764">
                <a:solidFill>
                  <a:schemeClr val="dk1"/>
                </a:solidFill>
              </a:rPr>
              <a:t> més acció a la novel·la i tret més profit a la situació.</a:t>
            </a:r>
            <a:endParaRPr b="1" sz="1764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rPr b="1" lang="ca" sz="1764">
                <a:solidFill>
                  <a:schemeClr val="dk1"/>
                </a:solidFill>
              </a:rPr>
              <a:t>Nosaltres recomanem aquesta novel·la als amants dels zombis i a les persones a qui agradin </a:t>
            </a:r>
            <a:r>
              <a:rPr b="1" lang="ca" sz="1827">
                <a:solidFill>
                  <a:srgbClr val="202124"/>
                </a:solidFill>
              </a:rPr>
              <a:t>els girs</a:t>
            </a:r>
            <a:r>
              <a:rPr b="1" lang="ca" sz="1827">
                <a:solidFill>
                  <a:srgbClr val="FF0000"/>
                </a:solidFill>
              </a:rPr>
              <a:t> </a:t>
            </a:r>
            <a:r>
              <a:rPr b="1" lang="ca" sz="1827">
                <a:solidFill>
                  <a:schemeClr val="dk1"/>
                </a:solidFill>
              </a:rPr>
              <a:t>argumentals.</a:t>
            </a:r>
            <a:endParaRPr b="1" sz="1827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0"/>
              </a:spcAft>
              <a:buSzPts val="688"/>
              <a:buNone/>
            </a:pPr>
            <a:r>
              <a:t/>
            </a:r>
            <a:endParaRPr sz="1325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95000"/>
              </a:lnSpc>
              <a:spcBef>
                <a:spcPts val="1200"/>
              </a:spcBef>
              <a:spcAft>
                <a:spcPts val="1200"/>
              </a:spcAft>
              <a:buSzPts val="688"/>
              <a:buNone/>
            </a:pPr>
            <a:r>
              <a:t/>
            </a:r>
            <a:endParaRPr sz="1125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/>
              <a:t>TREBALL CREATIU</a:t>
            </a:r>
            <a:r>
              <a:rPr lang="ca" u="sng"/>
              <a:t>:</a:t>
            </a:r>
            <a:endParaRPr u="sng"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 sz="1900">
                <a:solidFill>
                  <a:schemeClr val="dk1"/>
                </a:solidFill>
              </a:rPr>
              <a:t>L’any 2007 es van estrenar unes </a:t>
            </a:r>
            <a:r>
              <a:rPr b="1" lang="ca" sz="1900">
                <a:solidFill>
                  <a:schemeClr val="dk1"/>
                </a:solidFill>
              </a:rPr>
              <a:t>pel·lícules</a:t>
            </a:r>
            <a:r>
              <a:rPr b="1" lang="ca" sz="1900">
                <a:solidFill>
                  <a:schemeClr val="dk1"/>
                </a:solidFill>
              </a:rPr>
              <a:t> de zombis espanyolestitulades</a:t>
            </a:r>
            <a:r>
              <a:rPr b="1" i="1" lang="ca" sz="1900">
                <a:solidFill>
                  <a:schemeClr val="dk1"/>
                </a:solidFill>
              </a:rPr>
              <a:t> REC</a:t>
            </a:r>
            <a:r>
              <a:rPr b="1" lang="ca" sz="1900">
                <a:solidFill>
                  <a:schemeClr val="dk1"/>
                </a:solidFill>
              </a:rPr>
              <a:t> i es van filmar a Barcelona. Aquesta va ser gravada</a:t>
            </a:r>
            <a:r>
              <a:rPr b="1" lang="ca" sz="1900">
                <a:solidFill>
                  <a:srgbClr val="FF0000"/>
                </a:solidFill>
              </a:rPr>
              <a:t> </a:t>
            </a:r>
            <a:r>
              <a:rPr b="1" lang="ca" sz="1900">
                <a:solidFill>
                  <a:schemeClr val="dk1"/>
                </a:solidFill>
              </a:rPr>
              <a:t>com si fos un documental en un edifici que es </a:t>
            </a:r>
            <a:r>
              <a:rPr b="1" lang="ca" sz="1900">
                <a:solidFill>
                  <a:schemeClr val="dk1"/>
                </a:solidFill>
              </a:rPr>
              <a:t>troba</a:t>
            </a:r>
            <a:r>
              <a:rPr b="1" lang="ca" sz="1900">
                <a:solidFill>
                  <a:schemeClr val="dk1"/>
                </a:solidFill>
              </a:rPr>
              <a:t> a la Rambla. És una saga que </a:t>
            </a:r>
            <a:r>
              <a:rPr b="1" lang="ca" sz="1900">
                <a:solidFill>
                  <a:schemeClr val="dk1"/>
                </a:solidFill>
              </a:rPr>
              <a:t>compta</a:t>
            </a:r>
            <a:r>
              <a:rPr b="1" lang="ca" sz="1900">
                <a:solidFill>
                  <a:schemeClr val="dk1"/>
                </a:solidFill>
              </a:rPr>
              <a:t> amb quatre </a:t>
            </a:r>
            <a:r>
              <a:rPr b="1" lang="ca" sz="1900">
                <a:solidFill>
                  <a:schemeClr val="dk1"/>
                </a:solidFill>
              </a:rPr>
              <a:t>pel·lícules</a:t>
            </a:r>
            <a:r>
              <a:rPr b="1" lang="ca" sz="1900">
                <a:solidFill>
                  <a:schemeClr val="dk1"/>
                </a:solidFill>
              </a:rPr>
              <a:t>.</a:t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1900">
              <a:solidFill>
                <a:schemeClr val="dk1"/>
              </a:solidFill>
            </a:endParaRPr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2900" y="2651350"/>
            <a:ext cx="1790700" cy="255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u="sng"/>
              <a:t>INTRODUCCIÓ </a:t>
            </a:r>
            <a:r>
              <a:rPr lang="ca" u="sng"/>
              <a:t>DE  REC</a:t>
            </a:r>
            <a:endParaRPr u="sng"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1132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</a:rPr>
              <a:t>Ángela</a:t>
            </a:r>
            <a:r>
              <a:rPr b="1" lang="ca">
                <a:solidFill>
                  <a:schemeClr val="dk1"/>
                </a:solidFill>
              </a:rPr>
              <a:t>,una periodista espanyola,decideix anar a </a:t>
            </a:r>
            <a:r>
              <a:rPr b="1" lang="ca">
                <a:solidFill>
                  <a:schemeClr val="dk1"/>
                </a:solidFill>
              </a:rPr>
              <a:t>gravar</a:t>
            </a:r>
            <a:r>
              <a:rPr b="1" lang="ca">
                <a:solidFill>
                  <a:schemeClr val="dk1"/>
                </a:solidFill>
              </a:rPr>
              <a:t> </a:t>
            </a:r>
            <a:r>
              <a:rPr b="1" lang="ca">
                <a:solidFill>
                  <a:schemeClr val="dk1"/>
                </a:solidFill>
              </a:rPr>
              <a:t>un reportatge sobre els bombers amb el seu càmera. Sona una trucada inesperada d'emergència al parc de bombers  i decideixen acompanyar la </a:t>
            </a:r>
            <a:r>
              <a:rPr b="1" lang="ca">
                <a:solidFill>
                  <a:schemeClr val="dk1"/>
                </a:solidFill>
              </a:rPr>
              <a:t> brigada</a:t>
            </a:r>
            <a:r>
              <a:rPr b="1" lang="ca">
                <a:solidFill>
                  <a:schemeClr val="dk1"/>
                </a:solidFill>
              </a:rPr>
              <a:t> i filmar com es preparen i treballen. Quan arriben a l'edifici on es va produir la trucada comencen uns successos molt rars.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b="1" lang="ca">
                <a:solidFill>
                  <a:schemeClr val="dk1"/>
                </a:solidFill>
              </a:rPr>
              <a:t>Tràiler: </a:t>
            </a:r>
            <a:r>
              <a:rPr b="1" lang="ca" u="sng">
                <a:solidFill>
                  <a:schemeClr val="hlink"/>
                </a:solidFill>
                <a:hlinkClick r:id="rId4"/>
              </a:rPr>
              <a:t>Rec 1</a:t>
            </a:r>
            <a:r>
              <a:rPr b="1" lang="ca">
                <a:solidFill>
                  <a:schemeClr val="dk1"/>
                </a:solidFill>
              </a:rPr>
              <a:t> </a:t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317750" y="3080525"/>
            <a:ext cx="3634450" cy="198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130175" y="399625"/>
            <a:ext cx="8520600" cy="474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70000"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dk1"/>
                </a:solidFill>
              </a:rPr>
              <a:t>-Va ser dirigida per Jaume Balagueró(director català </a:t>
            </a:r>
            <a:r>
              <a:rPr lang="ca" sz="2800">
                <a:solidFill>
                  <a:schemeClr val="dk1"/>
                </a:solidFill>
              </a:rPr>
              <a:t>especialitzat en el cinema de terror)</a:t>
            </a:r>
            <a:r>
              <a:rPr lang="ca" sz="2800">
                <a:solidFill>
                  <a:schemeClr val="dk1"/>
                </a:solidFill>
              </a:rPr>
              <a:t>  i Paco Plaza(director de cinema valencià).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ca" sz="2800">
                <a:solidFill>
                  <a:schemeClr val="dk1"/>
                </a:solidFill>
              </a:rPr>
              <a:t>-El nom de l’actriu protagonista que interpreta</a:t>
            </a:r>
            <a:r>
              <a:rPr lang="ca" sz="2800">
                <a:solidFill>
                  <a:srgbClr val="000000"/>
                </a:solidFill>
              </a:rPr>
              <a:t> </a:t>
            </a:r>
            <a:r>
              <a:rPr lang="ca" sz="2800">
                <a:solidFill>
                  <a:schemeClr val="dk1"/>
                </a:solidFill>
              </a:rPr>
              <a:t>Ángela és Manuela Velasco.</a:t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sz="2800">
              <a:solidFill>
                <a:schemeClr val="dk1"/>
              </a:solidFill>
            </a:endParaRPr>
          </a:p>
        </p:txBody>
      </p:sp>
      <p:pic>
        <p:nvPicPr>
          <p:cNvPr id="102" name="Google Shape;102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58950" y="3379500"/>
            <a:ext cx="1766805" cy="17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90350" y="1096221"/>
            <a:ext cx="1321325" cy="176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62075" y="856101"/>
            <a:ext cx="1577762" cy="200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517500" y="1544125"/>
            <a:ext cx="8937900" cy="65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3509">
                <a:latin typeface="Old Standard TT"/>
                <a:ea typeface="Old Standard TT"/>
                <a:cs typeface="Old Standard TT"/>
                <a:sym typeface="Old Standard TT"/>
              </a:rPr>
              <a:t>GRÀCIES PER LA VOSTRA ATENCIÓ !</a:t>
            </a:r>
            <a:endParaRPr sz="3509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509">
              <a:latin typeface="Old Standard TT"/>
              <a:ea typeface="Old Standard TT"/>
              <a:cs typeface="Old Standard TT"/>
              <a:sym typeface="Old Standard T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ca" sz="3509">
                <a:latin typeface="Old Standard TT"/>
                <a:ea typeface="Old Standard TT"/>
                <a:cs typeface="Old Standard TT"/>
                <a:sym typeface="Old Standard TT"/>
              </a:rPr>
              <a:t>                               </a:t>
            </a:r>
            <a:r>
              <a:rPr lang="ca" sz="5110">
                <a:latin typeface="Old Standard TT"/>
                <a:ea typeface="Old Standard TT"/>
                <a:cs typeface="Old Standard TT"/>
                <a:sym typeface="Old Standard TT"/>
              </a:rPr>
              <a:t>:)</a:t>
            </a:r>
            <a:endParaRPr sz="5110"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